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114800" cy="6858000"/>
          </a:xfrm>
          <a:prstGeom prst="rect">
            <a:avLst/>
          </a:prstGeom>
          <a:solidFill>
            <a:srgbClr val="E823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normAutofit/>
          <a:lstStyle/>
          <a:p>
            <a:pPr algn="ctr"/>
          </a:p>
        </p:txBody>
      </p:sp>
      <p:pic>
        <p:nvPicPr>
          <p:cNvPr id="3" name="Picture 2" descr="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52" y="566928"/>
            <a:ext cx="2999232" cy="404164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75488" y="512064"/>
            <a:ext cx="3108960" cy="4151376"/>
          </a:xfrm>
          <a:prstGeom prst="rect">
            <a:avLst/>
          </a:prstGeom>
          <a:noFill/>
          <a:ln w="3175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4846320"/>
            <a:ext cx="2926080" cy="41148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2300" b="1" i="0">
                <a:solidFill>
                  <a:srgbClr val="FFFFFF"/>
                </a:solidFill>
                <a:latin typeface="Aptos Display"/>
              </a:defRPr>
            </a:pPr>
            <a:r>
              <a:t>PRITISH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440680"/>
            <a:ext cx="29718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1300" b="0" i="0">
                <a:solidFill>
                  <a:srgbClr val="FFFFFF"/>
                </a:solidFill>
                <a:latin typeface="Aptos"/>
              </a:defRPr>
            </a:pPr>
            <a:r>
              <a:t>Pianist  •  Composer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90288" y="566928"/>
            <a:ext cx="658368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defRPr sz="1000" b="1" i="0">
                <a:solidFill>
                  <a:srgbClr val="E8235D"/>
                </a:solidFill>
                <a:latin typeface="Aptos"/>
              </a:defRPr>
            </a:pPr>
            <a:r>
              <a:t>MEET YOUR POTENTIAL HOST STUDENT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90288" y="941832"/>
            <a:ext cx="667512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defRPr sz="3000" b="1" i="0">
                <a:solidFill>
                  <a:srgbClr val="222228"/>
                </a:solidFill>
                <a:latin typeface="Aptos Display"/>
              </a:defRPr>
            </a:pPr>
            <a:r>
              <a:t>Pianist • Composer</a:t>
            </a:r>
            <a:br/>
          </a:p>
        </p:txBody>
      </p:sp>
      <p:sp>
        <p:nvSpPr>
          <p:cNvPr id="10" name="TextBox 9"/>
          <p:cNvSpPr txBox="1"/>
          <p:nvPr/>
        </p:nvSpPr>
        <p:spPr>
          <a:xfrm>
            <a:off x="4617720" y="1874519"/>
            <a:ext cx="644652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 i="0">
                <a:solidFill>
                  <a:srgbClr val="66666E"/>
                </a:solidFill>
                <a:latin typeface="Aptos"/>
              </a:defRPr>
            </a:pPr>
            <a:r>
              <a:t>Academic year 2026–2027  •  Koninklijk Conservatorium Brussel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90288" y="2487168"/>
            <a:ext cx="6565392" cy="1847088"/>
          </a:xfrm>
          <a:prstGeom prst="roundRect">
            <a:avLst/>
          </a:prstGeom>
          <a:solidFill>
            <a:srgbClr val="F8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864608" y="2734056"/>
            <a:ext cx="5989320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70" b="0" i="0">
                <a:solidFill>
                  <a:srgbClr val="222228"/>
                </a:solidFill>
                <a:latin typeface="Aptos"/>
              </a:defRPr>
            </a:pPr>
            <a:r>
              <a:t>Music is at the heart of my life. I am a 21-year-old pianist and composer from India, admitted to study Music Writing at the Koninklijk Conservatorium Brussel. I love classical, rock and film music, and spend much of my time playing the piano, composing and developing my musicianship.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20" y="4663440"/>
            <a:ext cx="25603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1" i="0">
                <a:solidFill>
                  <a:srgbClr val="E8235D"/>
                </a:solidFill>
                <a:latin typeface="Aptos"/>
              </a:defRPr>
            </a:pPr>
            <a:r>
              <a:t>WHAT MATTERS TO 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17720" y="4937760"/>
            <a:ext cx="635508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90" b="0" i="0">
                <a:solidFill>
                  <a:srgbClr val="222228"/>
                </a:solidFill>
                <a:latin typeface="Aptos"/>
              </a:defRPr>
            </a:pPr>
            <a:r>
              <a:t>I am curious, creative and genuinely excited to experience everyday life in Belgium. I value kindness, mutual respect, open communication and a peaceful home where everyone feels comfortable. I look forward to being a respectful and considerate member of your household.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48640" y="5806440"/>
            <a:ext cx="29718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1300" b="0" i="0">
                <a:solidFill>
                  <a:srgbClr val="FFFFFF"/>
                </a:solidFill>
                <a:latin typeface="Aptos"/>
              </a:defRPr>
            </a:pPr>
            <a:r>
              <a:t>India  •  21 years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13232" y="457200"/>
            <a:ext cx="10789920" cy="27432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>
              <a:defRPr sz="1000" b="1" i="0">
                <a:solidFill>
                  <a:srgbClr val="E8235D"/>
                </a:solidFill>
                <a:latin typeface="Aptos"/>
              </a:defRPr>
            </a:pPr>
            <a:r>
              <a:t>MY INTERESTS &amp; HOST FAMILY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77240"/>
            <a:ext cx="10789920" cy="530352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>
              <a:defRPr sz="2900" b="1" i="0">
                <a:solidFill>
                  <a:srgbClr val="222228"/>
                </a:solidFill>
                <a:latin typeface="Aptos"/>
              </a:defRPr>
            </a:pPr>
            <a:r>
              <a:t>A little more about 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13232" y="1920240"/>
            <a:ext cx="5230368" cy="1325880"/>
          </a:xfrm>
          <a:prstGeom prst="roundRect">
            <a:avLst/>
          </a:prstGeom>
          <a:solidFill>
            <a:srgbClr val="F8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87552" y="2148840"/>
            <a:ext cx="4526280" cy="256032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>
              <a:defRPr sz="1000" b="1" i="0">
                <a:solidFill>
                  <a:srgbClr val="E8235D"/>
                </a:solidFill>
                <a:latin typeface="Aptos"/>
              </a:defRPr>
            </a:pPr>
            <a:r>
              <a:t>MUSIC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7552" y="2487168"/>
            <a:ext cx="4526280" cy="56692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>
              <a:defRPr sz="1320" b="0" i="0">
                <a:solidFill>
                  <a:srgbClr val="222228"/>
                </a:solidFill>
                <a:latin typeface="Aptos"/>
              </a:defRPr>
            </a:pPr>
            <a:r>
              <a:t>I love classical, rock and film music. Playing the piano and creating my own music are a major part of my everyday life — and something I would happily share with a host family.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920240"/>
            <a:ext cx="5230368" cy="1325880"/>
          </a:xfrm>
          <a:prstGeom prst="roundRect">
            <a:avLst/>
          </a:prstGeom>
          <a:solidFill>
            <a:srgbClr val="F8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46520" y="2148840"/>
            <a:ext cx="4526280" cy="256032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>
              <a:defRPr sz="1000" b="1" i="0">
                <a:solidFill>
                  <a:srgbClr val="E8235D"/>
                </a:solidFill>
                <a:latin typeface="Aptos"/>
              </a:defRPr>
            </a:pPr>
            <a:r>
              <a:t>CINEMA &amp; SCIENCE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46520" y="2487168"/>
            <a:ext cx="4526280" cy="56692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>
              <a:defRPr sz="1320" b="0" i="0">
                <a:solidFill>
                  <a:srgbClr val="222228"/>
                </a:solidFill>
                <a:latin typeface="Aptos"/>
              </a:defRPr>
            </a:pPr>
            <a:r>
              <a:t>I enjoy cinema and storytelling, and I am fascinated by astrophysics, the universe and big questions about the world.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3232" y="3493008"/>
            <a:ext cx="10689336" cy="2395728"/>
          </a:xfrm>
          <a:prstGeom prst="roundRect">
            <a:avLst/>
          </a:prstGeom>
          <a:solidFill>
            <a:srgbClr val="FFEF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87552" y="3730752"/>
            <a:ext cx="3657600" cy="256032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>
              <a:defRPr sz="1000" b="1" i="0">
                <a:solidFill>
                  <a:srgbClr val="E8235D"/>
                </a:solidFill>
                <a:latin typeface="Aptos"/>
              </a:defRPr>
            </a:pPr>
            <a:r>
              <a:t>LIVING TOGETHER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87552" y="4087368"/>
            <a:ext cx="4709160" cy="38404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>
              <a:defRPr sz="1900" b="1" i="0">
                <a:solidFill>
                  <a:srgbClr val="222228"/>
                </a:solidFill>
                <a:latin typeface="Aptos"/>
              </a:defRPr>
            </a:pPr>
            <a:r>
              <a:t>What I hope to find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87552" y="4553712"/>
            <a:ext cx="4709160" cy="10515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>
              <a:defRPr sz="1300" b="0" i="0">
                <a:solidFill>
                  <a:srgbClr val="222228"/>
                </a:solidFill>
                <a:latin typeface="Aptos"/>
              </a:defRPr>
            </a:pPr>
            <a:r>
              <a:t>I come from a modest family background and am deeply grateful for the opportunity to study in Brussels. I would love a welcoming and respectful home where I can experience everyday Belgian life, get to know my host family, and contribute in small ways to household life.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730752"/>
            <a:ext cx="4526280" cy="256032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>
              <a:defRPr sz="1000" b="1" i="0">
                <a:solidFill>
                  <a:srgbClr val="E8235D"/>
                </a:solidFill>
                <a:latin typeface="Aptos"/>
              </a:defRPr>
            </a:pPr>
            <a:r>
              <a:t>MY ROUTINE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4087368"/>
            <a:ext cx="4572000" cy="1353312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>
              <a:defRPr sz="1300" b="0" i="0">
                <a:solidFill>
                  <a:srgbClr val="222228"/>
                </a:solidFill>
                <a:latin typeface="Aptos"/>
              </a:defRPr>
            </a:pPr>
            <a:r>
              <a:t>Regular piano practice is important because music is central to my studies. I am flexible and would be happy to discuss a practice schedule that works comfortably for everyone.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